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1" r:id="rId5"/>
    <p:sldId id="283" r:id="rId6"/>
    <p:sldId id="284" r:id="rId7"/>
    <p:sldId id="291" r:id="rId8"/>
    <p:sldId id="285" r:id="rId9"/>
    <p:sldId id="289" r:id="rId10"/>
    <p:sldId id="286" r:id="rId11"/>
    <p:sldId id="287" r:id="rId12"/>
    <p:sldId id="288" r:id="rId13"/>
    <p:sldId id="28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8015" autoAdjust="0"/>
  </p:normalViewPr>
  <p:slideViewPr>
    <p:cSldViewPr snapToGrid="0">
      <p:cViewPr varScale="1">
        <p:scale>
          <a:sx n="86" d="100"/>
          <a:sy n="86" d="100"/>
        </p:scale>
        <p:origin x="1012" y="60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https://en.wikipedia.org/wiki/Alsatian_dialect</a:t>
            </a:r>
          </a:p>
          <a:p>
            <a:r>
              <a:rPr lang="en-US" b="0" i="0" dirty="0">
                <a:solidFill>
                  <a:srgbClr val="3C4043"/>
                </a:solidFill>
                <a:effectLst/>
                <a:latin typeface="Roboto" panose="02000000000000000000" pitchFamily="2" charset="0"/>
              </a:rPr>
              <a:t>Octavia Robbeloth Michael C Robbeloth Thomas C Robbeloth Llyod T Robbeloth Robert Leo Robbeloth William Francis Robbeloth Jacob Robbeloth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533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a few years ago.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3625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a few years ago.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711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699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12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3/23/2025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How do You Say My Name?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BD65EF-5660-D35C-5B6B-3DFC6EE9097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782" r="1" b="19379"/>
          <a:stretch/>
        </p:blipFill>
        <p:spPr>
          <a:xfrm>
            <a:off x="792008" y="0"/>
            <a:ext cx="10631424" cy="6893345"/>
          </a:xfrm>
          <a:prstGeom prst="rect">
            <a:avLst/>
          </a:prstGeom>
          <a:noFill/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9648" y="1725168"/>
            <a:ext cx="4837176" cy="627888"/>
          </a:xfrm>
        </p:spPr>
        <p:txBody>
          <a:bodyPr anchor="b">
            <a:noAutofit/>
          </a:bodyPr>
          <a:lstStyle/>
          <a:p>
            <a:r>
              <a:rPr lang="en-US" sz="54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33DCA3D-2684-D6DB-59D6-341F2DF6E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49285"/>
            <a:ext cx="9144000" cy="2286000"/>
          </a:xfrm>
        </p:spPr>
        <p:txBody>
          <a:bodyPr/>
          <a:lstStyle/>
          <a:p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Dr. RAW-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buh</a:t>
            </a:r>
            <a:r>
              <a:rPr lang="en-US" b="0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-</a:t>
            </a:r>
            <a:r>
              <a:rPr lang="en-US" b="0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lahth</a:t>
            </a:r>
            <a:br>
              <a:rPr lang="en-US" dirty="0"/>
            </a:br>
            <a:r>
              <a:rPr lang="en-US" dirty="0"/>
              <a:t>Dr. ROBBELOTH</a:t>
            </a:r>
          </a:p>
        </p:txBody>
      </p:sp>
    </p:spTree>
    <p:extLst>
      <p:ext uri="{BB962C8B-B14F-4D97-AF65-F5344CB8AC3E}">
        <p14:creationId xmlns:p14="http://schemas.microsoft.com/office/powerpoint/2010/main" val="4237484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C581E-5411-9211-FA2D-4AF2EA37A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33400"/>
            <a:ext cx="9144000" cy="929640"/>
          </a:xfrm>
        </p:spPr>
        <p:txBody>
          <a:bodyPr/>
          <a:lstStyle/>
          <a:p>
            <a:r>
              <a:rPr lang="en-US" dirty="0"/>
              <a:t>Family Name is </a:t>
            </a:r>
            <a:r>
              <a:rPr lang="en-US" b="0" i="0" dirty="0">
                <a:solidFill>
                  <a:srgbClr val="474747"/>
                </a:solidFill>
                <a:effectLst/>
                <a:latin typeface="Google Sans"/>
              </a:rPr>
              <a:t>Alsatian 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BCD0AA-0E81-613D-C736-6B04FCA0D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2088" y="2883789"/>
            <a:ext cx="3420999" cy="2143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8D1F52-FFDD-AA32-D8CF-540C3CE08DE3}"/>
              </a:ext>
            </a:extLst>
          </p:cNvPr>
          <p:cNvSpPr txBox="1"/>
          <p:nvPr/>
        </p:nvSpPr>
        <p:spPr>
          <a:xfrm>
            <a:off x="712280" y="2645664"/>
            <a:ext cx="41574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might say Alsace-Lorraine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Basically eastern France &amp; Germany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a flag and dialect unique to the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Robbeloth, Jacob, came to US 1872 through Baltimore; naturalized 1892 in Dayton, Ohio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Great Grandmother was Fire Chief in Dayton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Last Robbeloth male in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generation college student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13E3A931-2E09-7DA5-5699-01E903FDD8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3604" y="1894271"/>
            <a:ext cx="2430780" cy="4861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0365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EAE8B-E43D-551F-381D-EDB18BBF9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</p:spPr>
        <p:txBody>
          <a:bodyPr anchor="ctr">
            <a:normAutofit/>
          </a:bodyPr>
          <a:lstStyle/>
          <a:p>
            <a:r>
              <a:rPr lang="en-US" dirty="0"/>
              <a:t>DNA tells a different story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BC4E0-A8FE-E938-178D-D7E57DEB5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404" y="0"/>
            <a:ext cx="3669029" cy="6858000"/>
          </a:xfrm>
          <a:prstGeom prst="rect">
            <a:avLst/>
          </a:prstGeom>
          <a:noFill/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9BFF2B11-B2A7-336A-AEEA-A16ECB4150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5" y="2941320"/>
            <a:ext cx="6241650" cy="1505712"/>
          </a:xfrm>
        </p:spPr>
        <p:txBody>
          <a:bodyPr/>
          <a:lstStyle/>
          <a:p>
            <a:r>
              <a:rPr lang="en-US" dirty="0"/>
              <a:t>Some French &amp; German, but less than a quarter</a:t>
            </a:r>
          </a:p>
          <a:p>
            <a:r>
              <a:rPr lang="en-US" dirty="0"/>
              <a:t>Largest percentage is British &amp; Irish (Mom’s side)</a:t>
            </a:r>
          </a:p>
          <a:p>
            <a:r>
              <a:rPr lang="en-US" dirty="0"/>
              <a:t>Scandinavian and Italian components were surprising </a:t>
            </a:r>
          </a:p>
        </p:txBody>
      </p:sp>
    </p:spTree>
    <p:extLst>
      <p:ext uri="{BB962C8B-B14F-4D97-AF65-F5344CB8AC3E}">
        <p14:creationId xmlns:p14="http://schemas.microsoft.com/office/powerpoint/2010/main" val="2006495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44F73A-DC64-D198-D1F1-6057F8D51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9072" y="5627422"/>
            <a:ext cx="9144000" cy="683219"/>
          </a:xfrm>
        </p:spPr>
        <p:txBody>
          <a:bodyPr/>
          <a:lstStyle/>
          <a:p>
            <a:r>
              <a:rPr lang="en-US" dirty="0"/>
              <a:t> My Family THEN</a:t>
            </a:r>
          </a:p>
        </p:txBody>
      </p:sp>
      <p:pic>
        <p:nvPicPr>
          <p:cNvPr id="2050" name="Picture 2" descr="The North-Central Ohio based Robbeloth Family">
            <a:extLst>
              <a:ext uri="{FF2B5EF4-FFF2-40B4-BE49-F238E27FC236}">
                <a16:creationId xmlns:a16="http://schemas.microsoft.com/office/drawing/2014/main" id="{1C44B3E1-D36C-E27B-B5FD-E1095AD961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891" y="366574"/>
            <a:ext cx="7160362" cy="5114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8821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E44F73A-DC64-D198-D1F1-6057F8D514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57737"/>
            <a:ext cx="9144000" cy="683219"/>
          </a:xfrm>
        </p:spPr>
        <p:txBody>
          <a:bodyPr/>
          <a:lstStyle/>
          <a:p>
            <a:r>
              <a:rPr lang="en-US" dirty="0"/>
              <a:t> My Family NOW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1C74C14-CD3A-EA4B-3457-D516FF0BF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180" y="580046"/>
            <a:ext cx="3386677" cy="342284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FB30DEF-D8CF-BBB2-ABDE-F9CAB39045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3644" y="612733"/>
            <a:ext cx="3019428" cy="339016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4B0039C-2D4A-E5B4-65D2-335A796563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97336" y="596389"/>
            <a:ext cx="3099844" cy="339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534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55439D7-887E-C48E-ECCF-C9DA3F572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</p:spPr>
        <p:txBody>
          <a:bodyPr anchor="b">
            <a:normAutofit/>
          </a:bodyPr>
          <a:lstStyle/>
          <a:p>
            <a:r>
              <a:rPr lang="en-US" dirty="0"/>
              <a:t>Education</a:t>
            </a:r>
          </a:p>
        </p:txBody>
      </p:sp>
      <p:pic>
        <p:nvPicPr>
          <p:cNvPr id="3074" name="Picture 2" descr="Photo looking up at the replica Wright &quot;B&quot; Flyer, installed above the second floor of Paul Laurence Dunbar Library">
            <a:extLst>
              <a:ext uri="{FF2B5EF4-FFF2-40B4-BE49-F238E27FC236}">
                <a16:creationId xmlns:a16="http://schemas.microsoft.com/office/drawing/2014/main" id="{BD3832B1-F19C-72F5-EC53-65D54F3AB2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63" r="33418" b="-1"/>
          <a:stretch/>
        </p:blipFill>
        <p:spPr bwMode="auto">
          <a:xfrm>
            <a:off x="-28882" y="10"/>
            <a:ext cx="6115050" cy="6857990"/>
          </a:xfrm>
          <a:prstGeom prst="parallelogram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C3AAF52-574C-375D-9ABB-AD40182F7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4837174" cy="3136392"/>
          </a:xfrm>
        </p:spPr>
        <p:txBody>
          <a:bodyPr anchor="t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1500" dirty="0"/>
              <a:t>Wright State Ph.D. CS &amp; Engineering </a:t>
            </a:r>
          </a:p>
          <a:p>
            <a:pPr>
              <a:lnSpc>
                <a:spcPct val="140000"/>
              </a:lnSpc>
            </a:pPr>
            <a:r>
              <a:rPr lang="en-US" sz="1500" dirty="0"/>
              <a:t>University of Dayton (UD) MBA (finance)</a:t>
            </a:r>
          </a:p>
          <a:p>
            <a:pPr>
              <a:lnSpc>
                <a:spcPct val="140000"/>
              </a:lnSpc>
            </a:pPr>
            <a:r>
              <a:rPr lang="en-US" sz="1500" dirty="0"/>
              <a:t>Bowling Green State University (BGSU) (CS)</a:t>
            </a:r>
          </a:p>
          <a:p>
            <a:pPr>
              <a:lnSpc>
                <a:spcPct val="140000"/>
              </a:lnSpc>
            </a:pPr>
            <a:r>
              <a:rPr lang="en-US" sz="1500" dirty="0"/>
              <a:t>Wilmington College (CS &amp; Math) Go Quakers!</a:t>
            </a:r>
          </a:p>
          <a:p>
            <a:pPr>
              <a:lnSpc>
                <a:spcPct val="140000"/>
              </a:lnSpc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345503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11FB4-85CB-84D1-C9BC-B219D79C4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512064"/>
          </a:xfrm>
        </p:spPr>
        <p:txBody>
          <a:bodyPr/>
          <a:lstStyle/>
          <a:p>
            <a:r>
              <a:rPr lang="en-US" dirty="0"/>
              <a:t>Industry (17.5 years)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576FB4-03D4-223A-9EB4-0239EBA66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1096" y="969264"/>
            <a:ext cx="4837174" cy="491947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Eastman Kodak (Embedded software engineer, Commerical inkjet printing systems)</a:t>
            </a:r>
          </a:p>
          <a:p>
            <a:r>
              <a:rPr lang="en-US" dirty="0"/>
              <a:t>Valco Cincinnati (Embedded software engineer sorting equipment)</a:t>
            </a:r>
          </a:p>
          <a:p>
            <a:r>
              <a:rPr lang="en-US" dirty="0"/>
              <a:t>Data Science Automation (Flapping wing Micro Air Vehicles, distributed Java simulation/modeling env)</a:t>
            </a:r>
          </a:p>
          <a:p>
            <a:r>
              <a:rPr lang="en-US" dirty="0"/>
              <a:t>PDi Communication Systems, Inc. (Embedded Software engineer and supervisor Android Smart TVs, AOSP)</a:t>
            </a:r>
          </a:p>
          <a:p>
            <a:r>
              <a:rPr lang="en-US" dirty="0" err="1"/>
              <a:t>DeVOPS</a:t>
            </a:r>
            <a:r>
              <a:rPr lang="en-US" dirty="0"/>
              <a:t> Consultant (Client: PDi Communications systems, Inc.)</a:t>
            </a:r>
          </a:p>
          <a:p>
            <a:endParaRPr lang="en-US" dirty="0"/>
          </a:p>
        </p:txBody>
      </p:sp>
      <p:pic>
        <p:nvPicPr>
          <p:cNvPr id="4098" name="Picture 2" descr="Patient in Bed Touch medTV_low edited 11.10.21">
            <a:extLst>
              <a:ext uri="{FF2B5EF4-FFF2-40B4-BE49-F238E27FC236}">
                <a16:creationId xmlns:a16="http://schemas.microsoft.com/office/drawing/2014/main" id="{F5433872-6A0F-AB73-9264-889B48BB0D20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0" r="39556"/>
          <a:stretch/>
        </p:blipFill>
        <p:spPr bwMode="auto">
          <a:xfrm>
            <a:off x="-19050" y="0"/>
            <a:ext cx="61150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1489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D6A78-E89A-370B-31F2-4F5894E46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873512"/>
          </a:xfrm>
        </p:spPr>
        <p:txBody>
          <a:bodyPr anchor="b">
            <a:normAutofit/>
          </a:bodyPr>
          <a:lstStyle/>
          <a:p>
            <a:r>
              <a:rPr lang="en-US" dirty="0"/>
              <a:t>Academia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81A4FE3-6F31-E16A-38BD-F79112AA38DE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08" r="1" b="1500"/>
          <a:stretch/>
        </p:blipFill>
        <p:spPr bwMode="auto">
          <a:xfrm>
            <a:off x="-28882" y="10"/>
            <a:ext cx="6115050" cy="685799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A9D05-56BF-E67E-6152-F7F16BA669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1769327"/>
            <a:ext cx="5495070" cy="4467921"/>
          </a:xfrm>
        </p:spPr>
        <p:txBody>
          <a:bodyPr anchor="t">
            <a:normAutofit fontScale="92500" lnSpcReduction="20000"/>
          </a:bodyPr>
          <a:lstStyle/>
          <a:p>
            <a:r>
              <a:rPr lang="en-US" dirty="0"/>
              <a:t>8+ years Total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Senior Lecturer The Ohio State University (Spring 2025 – Present)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Associate Professor of Computer Science at Mount Vernon Nazarene University (MVNU) (2017- Fall 2024)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Part-Time Adjunct at Wilmington College (CS) and Sinclair Community College (Math), 2002-2011</a:t>
            </a:r>
          </a:p>
          <a:p>
            <a:endParaRPr lang="en-US" dirty="0"/>
          </a:p>
          <a:p>
            <a:r>
              <a:rPr lang="en-US" dirty="0"/>
              <a:t>Data Center ROOM AT MVNU (LLRC 035)</a:t>
            </a:r>
          </a:p>
        </p:txBody>
      </p:sp>
    </p:spTree>
    <p:extLst>
      <p:ext uri="{BB962C8B-B14F-4D97-AF65-F5344CB8AC3E}">
        <p14:creationId xmlns:p14="http://schemas.microsoft.com/office/powerpoint/2010/main" val="159503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{93DD63F7-1A21-4523-AE09-10109449C718}tf55661986_win32</Template>
  <TotalTime>72</TotalTime>
  <Words>334</Words>
  <Application>Microsoft Office PowerPoint</Application>
  <PresentationFormat>Widescreen</PresentationFormat>
  <Paragraphs>44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Google Sans</vt:lpstr>
      <vt:lpstr>Roboto</vt:lpstr>
      <vt:lpstr>Segoe UI Historic</vt:lpstr>
      <vt:lpstr>Wingdings</vt:lpstr>
      <vt:lpstr>Custom</vt:lpstr>
      <vt:lpstr>How do You Say My Name?</vt:lpstr>
      <vt:lpstr>Dr. RAW-buh-lahth Dr. ROBBELOTH</vt:lpstr>
      <vt:lpstr>Family Name is Alsatian </vt:lpstr>
      <vt:lpstr>DNA tells a different story</vt:lpstr>
      <vt:lpstr>PowerPoint Presentation</vt:lpstr>
      <vt:lpstr>PowerPoint Presentation</vt:lpstr>
      <vt:lpstr>Education</vt:lpstr>
      <vt:lpstr>Industry (17.5 years)</vt:lpstr>
      <vt:lpstr>Academia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do You Say My Name?</dc:title>
  <dc:creator>Michael C Robbeloth</dc:creator>
  <cp:lastModifiedBy>Robbeloth, Michael</cp:lastModifiedBy>
  <cp:revision>12</cp:revision>
  <dcterms:created xsi:type="dcterms:W3CDTF">2024-10-19T17:42:29Z</dcterms:created>
  <dcterms:modified xsi:type="dcterms:W3CDTF">2025-03-23T19:57:18Z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